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3" r:id="rId2"/>
    <p:sldId id="460" r:id="rId3"/>
    <p:sldId id="493" r:id="rId4"/>
    <p:sldId id="495" r:id="rId5"/>
    <p:sldId id="497" r:id="rId6"/>
    <p:sldId id="352" r:id="rId7"/>
  </p:sldIdLst>
  <p:sldSz cx="9144000" cy="6858000" type="screen4x3"/>
  <p:notesSz cx="6735763" cy="98663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7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im" initials="R" lastIdx="1" clrIdx="0"/>
  <p:cmAuthor id="1" name="marisa" initials="m" lastIdx="19" clrIdx="1"/>
  <p:cmAuthor id="2" name="KOUAKOU, AKOUA" initials="KA" lastIdx="2" clrIdx="2"/>
  <p:cmAuthor id="3" name="Marisa" initials="M" lastIdx="5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notes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8F19"/>
    <a:srgbClr val="265494"/>
    <a:srgbClr val="963B21"/>
    <a:srgbClr val="4F81BD"/>
    <a:srgbClr val="EBA142"/>
    <a:srgbClr val="F0BB74"/>
    <a:srgbClr val="F4CF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284" autoAdjust="0"/>
    <p:restoredTop sz="83858" autoAdjust="0"/>
  </p:normalViewPr>
  <p:slideViewPr>
    <p:cSldViewPr>
      <p:cViewPr varScale="1">
        <p:scale>
          <a:sx n="59" d="100"/>
          <a:sy n="59" d="100"/>
        </p:scale>
        <p:origin x="1404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2604" y="-90"/>
      </p:cViewPr>
      <p:guideLst>
        <p:guide orient="horz" pos="3107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rnaudfloris:Desktop:Graphs%202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rnaudfloris:Desktop:Graphs%20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b="1"/>
              <a:t>KENYA Retirement</a:t>
            </a:r>
            <a:r>
              <a:rPr lang="en-GB" b="1" baseline="0"/>
              <a:t> Benefits Industry</a:t>
            </a:r>
          </a:p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b="1" baseline="0"/>
              <a:t>Investment Portfolio 2012</a:t>
            </a:r>
          </a:p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GB"/>
          </a:p>
        </c:rich>
      </c:tx>
      <c:layout>
        <c:manualLayout>
          <c:xMode val="edge"/>
          <c:yMode val="edge"/>
          <c:x val="0.16521984271501"/>
          <c:y val="3.7765538945712003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Kenya!$A$4</c:f>
              <c:strCache>
                <c:ptCount val="1"/>
                <c:pt idx="0">
                  <c:v>Government Securities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Kenya!$D$3</c:f>
              <c:strCache>
                <c:ptCount val="1"/>
                <c:pt idx="0">
                  <c:v>Kenya</c:v>
                </c:pt>
              </c:strCache>
            </c:strRef>
          </c:cat>
          <c:val>
            <c:numRef>
              <c:f>Kenya!$E$4</c:f>
              <c:numCache>
                <c:formatCode>0.00%</c:formatCode>
                <c:ptCount val="1"/>
                <c:pt idx="0">
                  <c:v>0.36174139376341102</c:v>
                </c:pt>
              </c:numCache>
            </c:numRef>
          </c:val>
        </c:ser>
        <c:ser>
          <c:idx val="1"/>
          <c:order val="1"/>
          <c:tx>
            <c:strRef>
              <c:f>Kenya!$A$5</c:f>
              <c:strCache>
                <c:ptCount val="1"/>
                <c:pt idx="0">
                  <c:v>Quoted Equities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Kenya!$D$3</c:f>
              <c:strCache>
                <c:ptCount val="1"/>
                <c:pt idx="0">
                  <c:v>Kenya</c:v>
                </c:pt>
              </c:strCache>
            </c:strRef>
          </c:cat>
          <c:val>
            <c:numRef>
              <c:f>Kenya!$E$5</c:f>
              <c:numCache>
                <c:formatCode>0.00%</c:formatCode>
                <c:ptCount val="1"/>
                <c:pt idx="0">
                  <c:v>0.24787744480687801</c:v>
                </c:pt>
              </c:numCache>
            </c:numRef>
          </c:val>
        </c:ser>
        <c:ser>
          <c:idx val="2"/>
          <c:order val="2"/>
          <c:tx>
            <c:strRef>
              <c:f>Kenya!$A$6</c:f>
              <c:strCache>
                <c:ptCount val="1"/>
                <c:pt idx="0">
                  <c:v>Immovable Property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Kenya!$D$3</c:f>
              <c:strCache>
                <c:ptCount val="1"/>
                <c:pt idx="0">
                  <c:v>Kenya</c:v>
                </c:pt>
              </c:strCache>
            </c:strRef>
          </c:cat>
          <c:val>
            <c:numRef>
              <c:f>Kenya!$E$6</c:f>
              <c:numCache>
                <c:formatCode>0.00%</c:formatCode>
                <c:ptCount val="1"/>
                <c:pt idx="0">
                  <c:v>0.19313150607652399</c:v>
                </c:pt>
              </c:numCache>
            </c:numRef>
          </c:val>
        </c:ser>
        <c:ser>
          <c:idx val="3"/>
          <c:order val="3"/>
          <c:tx>
            <c:strRef>
              <c:f>Kenya!$A$7</c:f>
              <c:strCache>
                <c:ptCount val="1"/>
                <c:pt idx="0">
                  <c:v>Guaranteed Funds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Kenya!$D$3</c:f>
              <c:strCache>
                <c:ptCount val="1"/>
                <c:pt idx="0">
                  <c:v>Kenya</c:v>
                </c:pt>
              </c:strCache>
            </c:strRef>
          </c:cat>
          <c:val>
            <c:numRef>
              <c:f>Kenya!$E$7</c:f>
              <c:numCache>
                <c:formatCode>0.00%</c:formatCode>
                <c:ptCount val="1"/>
                <c:pt idx="0">
                  <c:v>9.1433321282291605E-2</c:v>
                </c:pt>
              </c:numCache>
            </c:numRef>
          </c:val>
        </c:ser>
        <c:ser>
          <c:idx val="4"/>
          <c:order val="4"/>
          <c:tx>
            <c:strRef>
              <c:f>Kenya!$A$8</c:f>
              <c:strCache>
                <c:ptCount val="1"/>
                <c:pt idx="0">
                  <c:v>Fixed Income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Kenya!$D$3</c:f>
              <c:strCache>
                <c:ptCount val="1"/>
                <c:pt idx="0">
                  <c:v>Kenya</c:v>
                </c:pt>
              </c:strCache>
            </c:strRef>
          </c:cat>
          <c:val>
            <c:numRef>
              <c:f>Kenya!$E$8</c:f>
              <c:numCache>
                <c:formatCode>0.00%</c:formatCode>
                <c:ptCount val="1"/>
                <c:pt idx="0">
                  <c:v>7.7298605123447099E-3</c:v>
                </c:pt>
              </c:numCache>
            </c:numRef>
          </c:val>
        </c:ser>
        <c:ser>
          <c:idx val="5"/>
          <c:order val="5"/>
          <c:tx>
            <c:strRef>
              <c:f>Kenya!$A$9</c:f>
              <c:strCache>
                <c:ptCount val="1"/>
                <c:pt idx="0">
                  <c:v>Fixed Deposit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Kenya!$D$3</c:f>
              <c:strCache>
                <c:ptCount val="1"/>
                <c:pt idx="0">
                  <c:v>Kenya</c:v>
                </c:pt>
              </c:strCache>
            </c:strRef>
          </c:cat>
          <c:val>
            <c:numRef>
              <c:f>Kenya!$E$9</c:f>
              <c:numCache>
                <c:formatCode>0.00%</c:formatCode>
                <c:ptCount val="1"/>
                <c:pt idx="0">
                  <c:v>5.1514407624742201E-2</c:v>
                </c:pt>
              </c:numCache>
            </c:numRef>
          </c:val>
        </c:ser>
        <c:ser>
          <c:idx val="6"/>
          <c:order val="6"/>
          <c:tx>
            <c:strRef>
              <c:f>Kenya!$A$10</c:f>
              <c:strCache>
                <c:ptCount val="1"/>
                <c:pt idx="0">
                  <c:v>Offshore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Kenya!$D$3</c:f>
              <c:strCache>
                <c:ptCount val="1"/>
                <c:pt idx="0">
                  <c:v>Kenya</c:v>
                </c:pt>
              </c:strCache>
            </c:strRef>
          </c:cat>
          <c:val>
            <c:numRef>
              <c:f>Kenya!$E$10</c:f>
              <c:numCache>
                <c:formatCode>0.00%</c:formatCode>
                <c:ptCount val="1"/>
                <c:pt idx="0">
                  <c:v>1.61576555280557E-2</c:v>
                </c:pt>
              </c:numCache>
            </c:numRef>
          </c:val>
        </c:ser>
        <c:ser>
          <c:idx val="7"/>
          <c:order val="7"/>
          <c:tx>
            <c:strRef>
              <c:f>Kenya!$A$11</c:f>
              <c:strCache>
                <c:ptCount val="1"/>
                <c:pt idx="0">
                  <c:v>Unquoted Equities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Kenya!$D$3</c:f>
              <c:strCache>
                <c:ptCount val="1"/>
                <c:pt idx="0">
                  <c:v>Kenya</c:v>
                </c:pt>
              </c:strCache>
            </c:strRef>
          </c:cat>
          <c:val>
            <c:numRef>
              <c:f>Kenya!$E$11</c:f>
              <c:numCache>
                <c:formatCode>0.00%</c:formatCode>
                <c:ptCount val="1"/>
                <c:pt idx="0">
                  <c:v>5.8927920161144301E-3</c:v>
                </c:pt>
              </c:numCache>
            </c:numRef>
          </c:val>
        </c:ser>
        <c:ser>
          <c:idx val="8"/>
          <c:order val="8"/>
          <c:tx>
            <c:strRef>
              <c:f>Kenya!$A$12</c:f>
              <c:strCache>
                <c:ptCount val="1"/>
                <c:pt idx="0">
                  <c:v>Cash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Kenya!$D$3</c:f>
              <c:strCache>
                <c:ptCount val="1"/>
                <c:pt idx="0">
                  <c:v>Kenya</c:v>
                </c:pt>
              </c:strCache>
            </c:strRef>
          </c:cat>
          <c:val>
            <c:numRef>
              <c:f>Kenya!$E$12</c:f>
              <c:numCache>
                <c:formatCode>0.00%</c:formatCode>
                <c:ptCount val="1"/>
                <c:pt idx="0">
                  <c:v>2.4521618389637501E-2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8561752"/>
        <c:axId val="168562144"/>
      </c:barChart>
      <c:catAx>
        <c:axId val="168561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8562144"/>
        <c:crosses val="autoZero"/>
        <c:auto val="1"/>
        <c:lblAlgn val="ctr"/>
        <c:lblOffset val="100"/>
        <c:noMultiLvlLbl val="0"/>
      </c:catAx>
      <c:valAx>
        <c:axId val="168562144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85617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NIGERIA Retirement</a:t>
            </a:r>
            <a:r>
              <a:rPr lang="en-US" sz="1400" baseline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Benefits </a:t>
            </a:r>
            <a:r>
              <a:rPr lang="en-US" sz="1400" baseline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Industry</a:t>
            </a:r>
          </a:p>
          <a:p>
            <a:pPr>
              <a:defRPr/>
            </a:pPr>
            <a:r>
              <a:rPr lang="en-US" sz="1400" baseline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Investment </a:t>
            </a:r>
            <a:r>
              <a:rPr lang="en-US" sz="1400" baseline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Portfolio 2012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c:rich>
      </c:tx>
      <c:layout>
        <c:manualLayout>
          <c:xMode val="edge"/>
          <c:yMode val="edge"/>
          <c:x val="0.18885830495958"/>
          <c:y val="1.2779514397390199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94756831866605"/>
          <c:y val="0.14568690095846601"/>
          <c:w val="0.64406838182660298"/>
          <c:h val="0.53265729164046205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Kenya!$G$4</c:f>
              <c:strCache>
                <c:ptCount val="1"/>
                <c:pt idx="0">
                  <c:v>Ordinary Shares</c:v>
                </c:pt>
              </c:strCache>
            </c:strRef>
          </c:tx>
          <c:invertIfNegative val="0"/>
          <c:cat>
            <c:strRef>
              <c:f>Kenya!$H$3</c:f>
              <c:strCache>
                <c:ptCount val="1"/>
                <c:pt idx="0">
                  <c:v>Nigeria</c:v>
                </c:pt>
              </c:strCache>
            </c:strRef>
          </c:cat>
          <c:val>
            <c:numRef>
              <c:f>Kenya!$H$4</c:f>
              <c:numCache>
                <c:formatCode>0.00%</c:formatCode>
                <c:ptCount val="1"/>
                <c:pt idx="0">
                  <c:v>0.1222</c:v>
                </c:pt>
              </c:numCache>
            </c:numRef>
          </c:val>
        </c:ser>
        <c:ser>
          <c:idx val="1"/>
          <c:order val="1"/>
          <c:tx>
            <c:strRef>
              <c:f>Kenya!$G$5</c:f>
              <c:strCache>
                <c:ptCount val="1"/>
                <c:pt idx="0">
                  <c:v>FGN Securities</c:v>
                </c:pt>
              </c:strCache>
            </c:strRef>
          </c:tx>
          <c:invertIfNegative val="0"/>
          <c:cat>
            <c:strRef>
              <c:f>Kenya!$H$3</c:f>
              <c:strCache>
                <c:ptCount val="1"/>
                <c:pt idx="0">
                  <c:v>Nigeria</c:v>
                </c:pt>
              </c:strCache>
            </c:strRef>
          </c:cat>
          <c:val>
            <c:numRef>
              <c:f>Kenya!$H$5</c:f>
              <c:numCache>
                <c:formatCode>0.00%</c:formatCode>
                <c:ptCount val="1"/>
                <c:pt idx="0">
                  <c:v>0.58660000000000001</c:v>
                </c:pt>
              </c:numCache>
            </c:numRef>
          </c:val>
        </c:ser>
        <c:ser>
          <c:idx val="2"/>
          <c:order val="2"/>
          <c:tx>
            <c:strRef>
              <c:f>Kenya!$G$6</c:f>
              <c:strCache>
                <c:ptCount val="1"/>
                <c:pt idx="0">
                  <c:v>State Govt. bonds</c:v>
                </c:pt>
              </c:strCache>
            </c:strRef>
          </c:tx>
          <c:invertIfNegative val="0"/>
          <c:cat>
            <c:strRef>
              <c:f>Kenya!$H$3</c:f>
              <c:strCache>
                <c:ptCount val="1"/>
                <c:pt idx="0">
                  <c:v>Nigeria</c:v>
                </c:pt>
              </c:strCache>
            </c:strRef>
          </c:cat>
          <c:val>
            <c:numRef>
              <c:f>Kenya!$H$6</c:f>
              <c:numCache>
                <c:formatCode>0.00%</c:formatCode>
                <c:ptCount val="1"/>
                <c:pt idx="0">
                  <c:v>3.8600000000000002E-2</c:v>
                </c:pt>
              </c:numCache>
            </c:numRef>
          </c:val>
        </c:ser>
        <c:ser>
          <c:idx val="3"/>
          <c:order val="3"/>
          <c:tx>
            <c:strRef>
              <c:f>Kenya!$G$7</c:f>
              <c:strCache>
                <c:ptCount val="1"/>
                <c:pt idx="0">
                  <c:v>Money Market Securities</c:v>
                </c:pt>
              </c:strCache>
            </c:strRef>
          </c:tx>
          <c:invertIfNegative val="0"/>
          <c:cat>
            <c:strRef>
              <c:f>Kenya!$H$3</c:f>
              <c:strCache>
                <c:ptCount val="1"/>
                <c:pt idx="0">
                  <c:v>Nigeria</c:v>
                </c:pt>
              </c:strCache>
            </c:strRef>
          </c:cat>
          <c:val>
            <c:numRef>
              <c:f>Kenya!$H$7</c:f>
              <c:numCache>
                <c:formatCode>0.00%</c:formatCode>
                <c:ptCount val="1"/>
                <c:pt idx="0">
                  <c:v>0.1419</c:v>
                </c:pt>
              </c:numCache>
            </c:numRef>
          </c:val>
        </c:ser>
        <c:ser>
          <c:idx val="4"/>
          <c:order val="4"/>
          <c:tx>
            <c:strRef>
              <c:f>Kenya!$G$8</c:f>
              <c:strCache>
                <c:ptCount val="1"/>
                <c:pt idx="0">
                  <c:v>Corporate Debt Securities</c:v>
                </c:pt>
              </c:strCache>
            </c:strRef>
          </c:tx>
          <c:invertIfNegative val="0"/>
          <c:cat>
            <c:strRef>
              <c:f>Kenya!$H$3</c:f>
              <c:strCache>
                <c:ptCount val="1"/>
                <c:pt idx="0">
                  <c:v>Nigeria</c:v>
                </c:pt>
              </c:strCache>
            </c:strRef>
          </c:cat>
          <c:val>
            <c:numRef>
              <c:f>Kenya!$H$7</c:f>
              <c:numCache>
                <c:formatCode>0.00%</c:formatCode>
                <c:ptCount val="1"/>
                <c:pt idx="0">
                  <c:v>0.1419</c:v>
                </c:pt>
              </c:numCache>
            </c:numRef>
          </c:val>
        </c:ser>
        <c:ser>
          <c:idx val="5"/>
          <c:order val="5"/>
          <c:tx>
            <c:strRef>
              <c:f>Kenya!$G$9</c:f>
              <c:strCache>
                <c:ptCount val="1"/>
                <c:pt idx="0">
                  <c:v>Private Equity</c:v>
                </c:pt>
              </c:strCache>
            </c:strRef>
          </c:tx>
          <c:invertIfNegative val="0"/>
          <c:cat>
            <c:strRef>
              <c:f>Kenya!$H$3</c:f>
              <c:strCache>
                <c:ptCount val="1"/>
                <c:pt idx="0">
                  <c:v>Nigeria</c:v>
                </c:pt>
              </c:strCache>
            </c:strRef>
          </c:cat>
          <c:val>
            <c:numRef>
              <c:f>Kenya!$H$9</c:f>
              <c:numCache>
                <c:formatCode>0.00%</c:formatCode>
                <c:ptCount val="1"/>
                <c:pt idx="0">
                  <c:v>3.3999999999999998E-3</c:v>
                </c:pt>
              </c:numCache>
            </c:numRef>
          </c:val>
        </c:ser>
        <c:ser>
          <c:idx val="6"/>
          <c:order val="6"/>
          <c:tx>
            <c:strRef>
              <c:f>Kenya!$G$10</c:f>
              <c:strCache>
                <c:ptCount val="1"/>
                <c:pt idx="0">
                  <c:v>Other Assets</c:v>
                </c:pt>
              </c:strCache>
            </c:strRef>
          </c:tx>
          <c:invertIfNegative val="0"/>
          <c:cat>
            <c:strRef>
              <c:f>Kenya!$H$3</c:f>
              <c:strCache>
                <c:ptCount val="1"/>
                <c:pt idx="0">
                  <c:v>Nigeria</c:v>
                </c:pt>
              </c:strCache>
            </c:strRef>
          </c:cat>
          <c:val>
            <c:numRef>
              <c:f>Kenya!$H$10</c:f>
              <c:numCache>
                <c:formatCode>0.00%</c:formatCode>
                <c:ptCount val="1"/>
                <c:pt idx="0">
                  <c:v>7.9299999999999995E-2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168562928"/>
        <c:axId val="168563320"/>
      </c:barChart>
      <c:catAx>
        <c:axId val="168562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68563320"/>
        <c:crosses val="autoZero"/>
        <c:auto val="1"/>
        <c:lblAlgn val="ctr"/>
        <c:lblOffset val="100"/>
        <c:noMultiLvlLbl val="0"/>
      </c:catAx>
      <c:valAx>
        <c:axId val="168563320"/>
        <c:scaling>
          <c:orientation val="minMax"/>
        </c:scaling>
        <c:delete val="0"/>
        <c:axPos val="l"/>
        <c:majorGridlines/>
        <c:numFmt formatCode="0%" sourceLinked="1"/>
        <c:majorTickMark val="none"/>
        <c:minorTickMark val="none"/>
        <c:tickLblPos val="nextTo"/>
        <c:spPr>
          <a:ln w="6350">
            <a:noFill/>
          </a:ln>
        </c:spPr>
        <c:crossAx val="16856292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28410662150377"/>
          <c:y val="0.74015446152298103"/>
          <c:w val="0.74317867569924501"/>
          <c:h val="0.25026087394027802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13" cy="493713"/>
          </a:xfrm>
          <a:prstGeom prst="rect">
            <a:avLst/>
          </a:prstGeom>
        </p:spPr>
        <p:txBody>
          <a:bodyPr vert="horz" lIns="91438" tIns="45719" rIns="91438" bIns="45719" rtlCol="0"/>
          <a:lstStyle>
            <a:lvl1pPr algn="l">
              <a:defRPr sz="1200"/>
            </a:lvl1pPr>
          </a:lstStyle>
          <a:p>
            <a:endParaRPr lang="fr-BE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14763" y="1"/>
            <a:ext cx="2919412" cy="493713"/>
          </a:xfrm>
          <a:prstGeom prst="rect">
            <a:avLst/>
          </a:prstGeom>
        </p:spPr>
        <p:txBody>
          <a:bodyPr vert="horz" lIns="91438" tIns="45719" rIns="91438" bIns="45719" rtlCol="0"/>
          <a:lstStyle>
            <a:lvl1pPr algn="r">
              <a:defRPr sz="1200"/>
            </a:lvl1pPr>
          </a:lstStyle>
          <a:p>
            <a:fld id="{18661C0F-5F10-4C29-8A1F-1BCFB1EA1830}" type="datetimeFigureOut">
              <a:rPr lang="fr-BE" smtClean="0"/>
              <a:pPr/>
              <a:t>29/08/2013</a:t>
            </a:fld>
            <a:endParaRPr lang="fr-BE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1" y="9371014"/>
            <a:ext cx="2919413" cy="493712"/>
          </a:xfrm>
          <a:prstGeom prst="rect">
            <a:avLst/>
          </a:prstGeom>
        </p:spPr>
        <p:txBody>
          <a:bodyPr vert="horz" lIns="91438" tIns="45719" rIns="91438" bIns="45719" rtlCol="0" anchor="b"/>
          <a:lstStyle>
            <a:lvl1pPr algn="l">
              <a:defRPr sz="1200"/>
            </a:lvl1pPr>
          </a:lstStyle>
          <a:p>
            <a:endParaRPr lang="fr-BE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14763" y="9371014"/>
            <a:ext cx="2919412" cy="493712"/>
          </a:xfrm>
          <a:prstGeom prst="rect">
            <a:avLst/>
          </a:prstGeom>
        </p:spPr>
        <p:txBody>
          <a:bodyPr vert="horz" lIns="91438" tIns="45719" rIns="91438" bIns="45719" rtlCol="0" anchor="b"/>
          <a:lstStyle>
            <a:lvl1pPr algn="r">
              <a:defRPr sz="1200"/>
            </a:lvl1pPr>
          </a:lstStyle>
          <a:p>
            <a:fld id="{364D5164-7F9C-402F-979C-A32BBA27BA67}" type="slidenum">
              <a:rPr lang="fr-BE" smtClean="0"/>
              <a:pPr/>
              <a:t>‹#›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3602842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18831" cy="493316"/>
          </a:xfrm>
          <a:prstGeom prst="rect">
            <a:avLst/>
          </a:prstGeom>
        </p:spPr>
        <p:txBody>
          <a:bodyPr vert="horz" lIns="91438" tIns="45719" rIns="91438" bIns="45719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1"/>
            <a:ext cx="2918831" cy="493316"/>
          </a:xfrm>
          <a:prstGeom prst="rect">
            <a:avLst/>
          </a:prstGeom>
        </p:spPr>
        <p:txBody>
          <a:bodyPr vert="horz" lIns="91438" tIns="45719" rIns="91438" bIns="45719" rtlCol="0"/>
          <a:lstStyle>
            <a:lvl1pPr algn="r">
              <a:defRPr sz="1200"/>
            </a:lvl1pPr>
          </a:lstStyle>
          <a:p>
            <a:fld id="{F856C175-82D9-4114-AF48-AC48EEFCA204}" type="datetimeFigureOut">
              <a:rPr lang="fr-FR" smtClean="0"/>
              <a:pPr/>
              <a:t>29/08/2013</a:t>
            </a:fld>
            <a:endParaRPr lang="fr-FR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8" tIns="45719" rIns="91438" bIns="45719" rtlCol="0" anchor="ctr"/>
          <a:lstStyle/>
          <a:p>
            <a:endParaRPr lang="fr-FR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686500"/>
            <a:ext cx="5388610" cy="4439841"/>
          </a:xfrm>
          <a:prstGeom prst="rect">
            <a:avLst/>
          </a:prstGeom>
        </p:spPr>
        <p:txBody>
          <a:bodyPr vert="horz" lIns="91438" tIns="45719" rIns="91438" bIns="4571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3316"/>
          </a:xfrm>
          <a:prstGeom prst="rect">
            <a:avLst/>
          </a:prstGeom>
        </p:spPr>
        <p:txBody>
          <a:bodyPr vert="horz" lIns="91438" tIns="45719" rIns="91438" bIns="45719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3316"/>
          </a:xfrm>
          <a:prstGeom prst="rect">
            <a:avLst/>
          </a:prstGeom>
        </p:spPr>
        <p:txBody>
          <a:bodyPr vert="horz" lIns="91438" tIns="45719" rIns="91438" bIns="45719" rtlCol="0" anchor="b"/>
          <a:lstStyle>
            <a:lvl1pPr algn="r">
              <a:defRPr sz="1200"/>
            </a:lvl1pPr>
          </a:lstStyle>
          <a:p>
            <a:fld id="{6F6101D1-C4C2-46A0-B7F5-B36AEC8E7438}" type="slidenum">
              <a:rPr lang="fr-FR" smtClean="0"/>
              <a:pPr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347117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Espace réservé des commentaires 2"/>
          <p:cNvSpPr>
            <a:spLocks noGrp="1"/>
          </p:cNvSpPr>
          <p:nvPr>
            <p:ph type="body" idx="1"/>
          </p:nvPr>
        </p:nvSpPr>
        <p:spPr>
          <a:xfrm>
            <a:off x="415926" y="4684713"/>
            <a:ext cx="6048375" cy="4784725"/>
          </a:xfrm>
          <a:noFill/>
          <a:ln/>
        </p:spPr>
        <p:txBody>
          <a:bodyPr/>
          <a:lstStyle/>
          <a:p>
            <a:endParaRPr lang="fr-FR" dirty="0" smtClean="0">
              <a:latin typeface="Arial" charset="0"/>
            </a:endParaRPr>
          </a:p>
        </p:txBody>
      </p:sp>
      <p:sp>
        <p:nvSpPr>
          <p:cNvPr id="13316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9146"/>
            <a:r>
              <a:rPr lang="fr-FR" dirty="0" smtClean="0"/>
              <a:t>Presentation title </a:t>
            </a:r>
            <a:fld id="{4991183C-2C71-4D98-97DB-11314EA8993D}" type="slidenum">
              <a:rPr lang="fr-FR" sz="1400">
                <a:solidFill>
                  <a:srgbClr val="545454"/>
                </a:solidFill>
                <a:latin typeface="RotisSemiSans ExtraBold" charset="0"/>
              </a:rPr>
              <a:pPr defTabSz="919146"/>
              <a:t>1</a:t>
            </a:fld>
            <a:endParaRPr lang="en-US" sz="1400" dirty="0">
              <a:solidFill>
                <a:srgbClr val="545454"/>
              </a:solidFill>
              <a:latin typeface="RotisSemiSans Extra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77714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536566" indent="-536566">
              <a:tabLst>
                <a:tab pos="539741" algn="l"/>
              </a:tabLst>
              <a:defRPr/>
            </a:pPr>
            <a:endParaRPr lang="en-US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9146"/>
            <a:fld id="{7D855118-C671-4F35-BF0D-F727C89ED712}" type="slidenum">
              <a:rPr lang="fr-FR" smtClean="0"/>
              <a:pPr defTabSz="919146"/>
              <a:t>2</a:t>
            </a:fld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42240710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536566" indent="-536566">
              <a:tabLst>
                <a:tab pos="539741" algn="l"/>
              </a:tabLst>
              <a:defRPr/>
            </a:pPr>
            <a:endParaRPr lang="en-US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9146"/>
            <a:fld id="{7D855118-C671-4F35-BF0D-F727C89ED712}" type="slidenum">
              <a:rPr lang="fr-FR" smtClean="0"/>
              <a:pPr defTabSz="919146"/>
              <a:t>3</a:t>
            </a:fld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42240710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536566" indent="-536566">
              <a:tabLst>
                <a:tab pos="539741" algn="l"/>
              </a:tabLst>
              <a:defRPr/>
            </a:pPr>
            <a:endParaRPr lang="en-US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9146"/>
            <a:fld id="{7D855118-C671-4F35-BF0D-F727C89ED712}" type="slidenum">
              <a:rPr lang="fr-FR" smtClean="0"/>
              <a:pPr defTabSz="919146"/>
              <a:t>4</a:t>
            </a:fld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42240710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536566" indent="-536566">
              <a:tabLst>
                <a:tab pos="539741" algn="l"/>
              </a:tabLst>
              <a:defRPr/>
            </a:pPr>
            <a:endParaRPr lang="en-US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9146"/>
            <a:fld id="{7D855118-C671-4F35-BF0D-F727C89ED712}" type="slidenum">
              <a:rPr lang="fr-FR" smtClean="0"/>
              <a:pPr defTabSz="919146"/>
              <a:t>5</a:t>
            </a:fld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42240710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9146"/>
            <a:r>
              <a:rPr lang="fr-FR" dirty="0" smtClean="0"/>
              <a:t>Presentation title </a:t>
            </a:r>
            <a:fld id="{A7186BEA-873A-4930-9CE2-E0D7CE2E3940}" type="slidenum">
              <a:rPr lang="fr-FR" sz="1400">
                <a:solidFill>
                  <a:srgbClr val="545454"/>
                </a:solidFill>
                <a:latin typeface="RotisSemiSans ExtraBold" charset="0"/>
              </a:rPr>
              <a:pPr defTabSz="919146"/>
              <a:t>6</a:t>
            </a:fld>
            <a:endParaRPr lang="en-US" sz="1400" dirty="0">
              <a:solidFill>
                <a:srgbClr val="545454"/>
              </a:solidFill>
              <a:latin typeface="RotisSemiSans ExtraBold" charset="0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_tradnl" dirty="0" smtClean="0"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714915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45237-3316-4E99-8D36-08A8FFEEBF87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45237-3316-4E99-8D36-08A8FFEEBF87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45237-3316-4E99-8D36-08A8FFEEBF87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MAGES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22" y="1557338"/>
            <a:ext cx="9176238" cy="149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5" descr="logo_symbol+words_00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5779" y="404664"/>
            <a:ext cx="3518389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41610370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 userDrawn="1"/>
        </p:nvSpPr>
        <p:spPr bwMode="auto">
          <a:xfrm>
            <a:off x="140677" y="0"/>
            <a:ext cx="70338" cy="6858000"/>
          </a:xfrm>
          <a:prstGeom prst="rect">
            <a:avLst/>
          </a:prstGeom>
          <a:solidFill>
            <a:srgbClr val="0D418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hangingPunct="0"/>
            <a:endParaRPr lang="fr-FR" dirty="0"/>
          </a:p>
        </p:txBody>
      </p:sp>
      <p:sp>
        <p:nvSpPr>
          <p:cNvPr id="5" name="Rectangle 6"/>
          <p:cNvSpPr>
            <a:spLocks noChangeArrowheads="1"/>
          </p:cNvSpPr>
          <p:nvPr userDrawn="1"/>
        </p:nvSpPr>
        <p:spPr bwMode="auto">
          <a:xfrm>
            <a:off x="281354" y="0"/>
            <a:ext cx="70338" cy="6858000"/>
          </a:xfrm>
          <a:prstGeom prst="rect">
            <a:avLst/>
          </a:prstGeom>
          <a:solidFill>
            <a:srgbClr val="9933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hangingPunct="0"/>
            <a:endParaRPr lang="fr-FR" dirty="0"/>
          </a:p>
        </p:txBody>
      </p:sp>
      <p:sp>
        <p:nvSpPr>
          <p:cNvPr id="6" name="Rectangle 7"/>
          <p:cNvSpPr>
            <a:spLocks noChangeArrowheads="1"/>
          </p:cNvSpPr>
          <p:nvPr userDrawn="1"/>
        </p:nvSpPr>
        <p:spPr bwMode="auto">
          <a:xfrm>
            <a:off x="422031" y="0"/>
            <a:ext cx="70338" cy="6858000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hangingPunct="0"/>
            <a:endParaRPr lang="fr-FR" dirty="0"/>
          </a:p>
        </p:txBody>
      </p:sp>
      <p:pic>
        <p:nvPicPr>
          <p:cNvPr id="7" name="Picture 15" descr="logo_symbol+words_001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3715" y="304800"/>
            <a:ext cx="1992923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8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8B2B9B21-4964-4AC6-B5E2-FFC54BB84653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35229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45237-3316-4E99-8D36-08A8FFEEBF87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45237-3316-4E99-8D36-08A8FFEEBF87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45237-3316-4E99-8D36-08A8FFEEBF87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45237-3316-4E99-8D36-08A8FFEEBF87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45237-3316-4E99-8D36-08A8FFEEBF87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45237-3316-4E99-8D36-08A8FFEEBF87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45237-3316-4E99-8D36-08A8FFEEBF87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45237-3316-4E99-8D36-08A8FFEEBF87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245237-3316-4E99-8D36-08A8FFEEBF87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png"/><Relationship Id="rId18" Type="http://schemas.openxmlformats.org/officeDocument/2006/relationships/image" Target="../media/image17.jpeg"/><Relationship Id="rId3" Type="http://schemas.openxmlformats.org/officeDocument/2006/relationships/hyperlink" Target="mailto:s.nalletamby@afdb.org" TargetMode="External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5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jpeg"/><Relationship Id="rId4" Type="http://schemas.openxmlformats.org/officeDocument/2006/relationships/hyperlink" Target="http://www.mfw4a.org" TargetMode="External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25713" y="5085184"/>
            <a:ext cx="9278234" cy="576064"/>
          </a:xfrm>
          <a:prstGeom prst="rect">
            <a:avLst/>
          </a:prstGeom>
          <a:solidFill>
            <a:schemeClr val="tx2">
              <a:lumMod val="75000"/>
              <a:alpha val="16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4077072"/>
            <a:ext cx="9252520" cy="100811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Box 16"/>
          <p:cNvSpPr txBox="1">
            <a:spLocks noChangeArrowheads="1"/>
          </p:cNvSpPr>
          <p:nvPr/>
        </p:nvSpPr>
        <p:spPr bwMode="auto">
          <a:xfrm>
            <a:off x="0" y="4225587"/>
            <a:ext cx="9144000" cy="715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000" b="1" dirty="0" smtClean="0">
                <a:solidFill>
                  <a:schemeClr val="bg1"/>
                </a:solidFill>
                <a:latin typeface="Arial"/>
                <a:cs typeface="Arial"/>
              </a:rPr>
              <a:t>Strengthening Private Pension Systems in Africa </a:t>
            </a:r>
          </a:p>
          <a:p>
            <a:pPr algn="ctr">
              <a:defRPr/>
            </a:pPr>
            <a:r>
              <a:rPr lang="en-GB" sz="2000" b="1" dirty="0">
                <a:solidFill>
                  <a:schemeClr val="bg1"/>
                </a:solidFill>
                <a:latin typeface="Arial"/>
                <a:cs typeface="Arial"/>
              </a:rPr>
              <a:t>T</a:t>
            </a:r>
            <a:r>
              <a:rPr lang="en-GB" sz="2000" b="1" dirty="0" smtClean="0">
                <a:solidFill>
                  <a:schemeClr val="bg1"/>
                </a:solidFill>
                <a:latin typeface="Arial"/>
                <a:cs typeface="Arial"/>
              </a:rPr>
              <a:t>hrough Effective Supervision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958667" y="653626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843808" y="6042774"/>
            <a:ext cx="3456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Nairobi, 4-5 September 2013</a:t>
            </a:r>
            <a:endParaRPr lang="en-US" sz="1600" i="1" dirty="0">
              <a:solidFill>
                <a:schemeClr val="accent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0" y="3284984"/>
            <a:ext cx="914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sz="2200" b="1" dirty="0">
                <a:solidFill>
                  <a:srgbClr val="0D4181"/>
                </a:solidFill>
                <a:latin typeface="Arial"/>
                <a:cs typeface="Arial"/>
              </a:rPr>
              <a:t>IOPS/MFW4A/RBA Workshop 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5157192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b="1" dirty="0">
                <a:solidFill>
                  <a:srgbClr val="0D4181"/>
                </a:solidFill>
                <a:latin typeface="Arial"/>
                <a:cs typeface="Arial"/>
              </a:rPr>
              <a:t>Session 5 - Long Term Investment by Pension Funds and </a:t>
            </a:r>
            <a:r>
              <a:rPr lang="en-GB" b="1" dirty="0" smtClean="0">
                <a:solidFill>
                  <a:srgbClr val="0D4181"/>
                </a:solidFill>
                <a:latin typeface="Arial"/>
                <a:cs typeface="Arial"/>
              </a:rPr>
              <a:t>Capital Markets </a:t>
            </a:r>
            <a:endParaRPr lang="en-GB" b="1" dirty="0">
              <a:solidFill>
                <a:srgbClr val="0000FF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388424" y="6237312"/>
            <a:ext cx="432048" cy="620688"/>
          </a:xfrm>
          <a:prstGeom prst="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nhaltsplatzhalter 2"/>
          <p:cNvSpPr>
            <a:spLocks noGrp="1"/>
          </p:cNvSpPr>
          <p:nvPr>
            <p:ph idx="1"/>
          </p:nvPr>
        </p:nvSpPr>
        <p:spPr>
          <a:xfrm>
            <a:off x="936104" y="1628800"/>
            <a:ext cx="8172400" cy="4176464"/>
          </a:xfrm>
          <a:ln>
            <a:noFill/>
          </a:ln>
        </p:spPr>
        <p:txBody>
          <a:bodyPr>
            <a:noAutofit/>
          </a:bodyPr>
          <a:lstStyle/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buNone/>
              <a:tabLst>
                <a:tab pos="450850" algn="l"/>
              </a:tabLst>
              <a:defRPr/>
            </a:pPr>
            <a:r>
              <a:rPr lang="en-GB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1.	Pension Assets Under Management (A.U.M.) </a:t>
            </a:r>
            <a:r>
              <a:rPr lang="en-GB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i</a:t>
            </a:r>
            <a:r>
              <a:rPr lang="en-GB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n Africa</a:t>
            </a:r>
            <a:endParaRPr lang="en-US" sz="2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  <a:p>
            <a:pPr marL="457200" indent="-457200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buAutoNum type="arabicPeriod"/>
              <a:tabLst>
                <a:tab pos="450850" algn="l"/>
              </a:tabLst>
              <a:defRPr/>
            </a:pPr>
            <a:endParaRPr lang="en-US" sz="2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buNone/>
              <a:tabLst>
                <a:tab pos="450850" algn="l"/>
              </a:tabLst>
              <a:defRPr/>
            </a:pPr>
            <a:endParaRPr lang="en-US" sz="2200" b="1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buNone/>
              <a:tabLst>
                <a:tab pos="450850" algn="l"/>
              </a:tabLst>
              <a:defRPr/>
            </a:pPr>
            <a:r>
              <a:rPr 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2.	Investment </a:t>
            </a:r>
            <a:r>
              <a:rPr 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Portfolios: </a:t>
            </a:r>
            <a:r>
              <a:rPr lang="en-US" sz="2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Kenya &amp; Nigeria</a:t>
            </a:r>
            <a:endParaRPr lang="en-US" sz="21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  <a:p>
            <a:pPr marL="725488" indent="-271463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tabLst>
                <a:tab pos="450850" algn="l"/>
              </a:tabLst>
              <a:defRPr/>
            </a:pPr>
            <a:endParaRPr lang="en-US" sz="21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  <a:p>
            <a:pPr marL="454025" indent="0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buNone/>
              <a:tabLst>
                <a:tab pos="450850" algn="l"/>
              </a:tabLst>
              <a:defRPr/>
            </a:pPr>
            <a:endParaRPr lang="en-US" sz="2100" b="1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buNone/>
              <a:tabLst>
                <a:tab pos="450850" algn="l"/>
              </a:tabLst>
              <a:defRPr/>
            </a:pP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3</a:t>
            </a: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.	High-Level Principle 5</a:t>
            </a:r>
          </a:p>
          <a:p>
            <a:pPr marL="457200" indent="-457200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tabLst>
                <a:tab pos="450850" algn="l"/>
              </a:tabLst>
              <a:defRPr/>
            </a:pP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5129" name="Slide Number Placeholder 15"/>
          <p:cNvSpPr>
            <a:spLocks noGrp="1"/>
          </p:cNvSpPr>
          <p:nvPr>
            <p:ph type="sldNum" sz="quarter" idx="10"/>
          </p:nvPr>
        </p:nvSpPr>
        <p:spPr>
          <a:xfrm>
            <a:off x="8408495" y="6453336"/>
            <a:ext cx="339969" cy="188912"/>
          </a:xfrm>
          <a:noFill/>
        </p:spPr>
        <p:txBody>
          <a:bodyPr/>
          <a:lstStyle/>
          <a:p>
            <a:fld id="{43DE6342-CACB-47D9-8E92-192967A1AA38}" type="slidenum">
              <a:rPr lang="fr-FR" sz="1400" b="1" smtClean="0"/>
              <a:pPr/>
              <a:t>2</a:t>
            </a:fld>
            <a:endParaRPr lang="fr-FR" sz="1400" b="1" dirty="0" smtClean="0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541220" y="333817"/>
            <a:ext cx="684627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GB" sz="2200" b="1" cap="small" dirty="0" smtClean="0">
                <a:solidFill>
                  <a:srgbClr val="963B21"/>
                </a:solidFill>
                <a:latin typeface="Arial"/>
                <a:cs typeface="Arial"/>
              </a:rPr>
              <a:t>outline</a:t>
            </a:r>
          </a:p>
        </p:txBody>
      </p:sp>
      <p:sp>
        <p:nvSpPr>
          <p:cNvPr id="22" name="Line 6"/>
          <p:cNvSpPr>
            <a:spLocks noChangeShapeType="1"/>
          </p:cNvSpPr>
          <p:nvPr/>
        </p:nvSpPr>
        <p:spPr bwMode="auto">
          <a:xfrm flipV="1">
            <a:off x="641364" y="816174"/>
            <a:ext cx="7963084" cy="1"/>
          </a:xfrm>
          <a:prstGeom prst="line">
            <a:avLst/>
          </a:prstGeom>
          <a:noFill/>
          <a:ln w="28575">
            <a:solidFill>
              <a:srgbClr val="963B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265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8388424" y="6237312"/>
            <a:ext cx="432048" cy="620688"/>
          </a:xfrm>
          <a:prstGeom prst="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nhaltsplatzhalter 2"/>
          <p:cNvSpPr>
            <a:spLocks noGrp="1"/>
          </p:cNvSpPr>
          <p:nvPr>
            <p:ph idx="1"/>
          </p:nvPr>
        </p:nvSpPr>
        <p:spPr>
          <a:xfrm>
            <a:off x="899592" y="1124744"/>
            <a:ext cx="7704856" cy="5661248"/>
          </a:xfrm>
          <a:ln>
            <a:noFill/>
          </a:ln>
        </p:spPr>
        <p:txBody>
          <a:bodyPr>
            <a:noAutofit/>
          </a:bodyPr>
          <a:lstStyle/>
          <a:p>
            <a:pPr algn="just"/>
            <a:r>
              <a:rPr lang="en-GB" sz="169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Assets U</a:t>
            </a:r>
            <a:r>
              <a:rPr lang="en-GB" sz="169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nder Management (AUM) </a:t>
            </a:r>
            <a:r>
              <a:rPr lang="en-GB" sz="169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in the ten </a:t>
            </a:r>
            <a:r>
              <a:rPr lang="en-GB" sz="169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countries listed below range </a:t>
            </a:r>
            <a:r>
              <a:rPr lang="en-GB" sz="169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from US$277 billion in South Africa, to US$400 million in </a:t>
            </a:r>
            <a:r>
              <a:rPr lang="en-GB" sz="169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Rwanda:</a:t>
            </a:r>
            <a:endParaRPr lang="en-GB" sz="169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  <a:p>
            <a:pPr marL="0" indent="0" algn="just">
              <a:buNone/>
            </a:pPr>
            <a:endParaRPr lang="en-US" sz="19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5129" name="Slide Number Placeholder 15"/>
          <p:cNvSpPr>
            <a:spLocks noGrp="1"/>
          </p:cNvSpPr>
          <p:nvPr>
            <p:ph type="sldNum" sz="quarter" idx="10"/>
          </p:nvPr>
        </p:nvSpPr>
        <p:spPr>
          <a:xfrm>
            <a:off x="8408495" y="6453336"/>
            <a:ext cx="339969" cy="188912"/>
          </a:xfrm>
          <a:noFill/>
        </p:spPr>
        <p:txBody>
          <a:bodyPr/>
          <a:lstStyle/>
          <a:p>
            <a:fld id="{43DE6342-CACB-47D9-8E92-192967A1AA38}" type="slidenum">
              <a:rPr lang="fr-FR" sz="1400" b="1" smtClean="0"/>
              <a:pPr/>
              <a:t>3</a:t>
            </a:fld>
            <a:endParaRPr lang="fr-FR" sz="1400" b="1" dirty="0" smtClean="0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534035" y="349206"/>
            <a:ext cx="6846277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GB" sz="1900" b="1" cap="small" dirty="0" smtClean="0">
                <a:solidFill>
                  <a:srgbClr val="963B21"/>
                </a:solidFill>
                <a:latin typeface="Arial"/>
                <a:cs typeface="Arial"/>
              </a:rPr>
              <a:t>1</a:t>
            </a:r>
            <a:r>
              <a:rPr lang="en-GB" sz="2100" b="1" cap="small" dirty="0" smtClean="0">
                <a:solidFill>
                  <a:srgbClr val="963B21"/>
                </a:solidFill>
                <a:latin typeface="Arial"/>
                <a:cs typeface="Arial"/>
              </a:rPr>
              <a:t>. pension </a:t>
            </a:r>
            <a:r>
              <a:rPr lang="en-GB" sz="2100" b="1" cap="small" dirty="0" err="1" smtClean="0">
                <a:solidFill>
                  <a:srgbClr val="963B21"/>
                </a:solidFill>
                <a:latin typeface="Arial"/>
                <a:cs typeface="Arial"/>
              </a:rPr>
              <a:t>a.u.m</a:t>
            </a:r>
            <a:r>
              <a:rPr lang="en-GB" sz="2100" b="1" cap="small" dirty="0" smtClean="0">
                <a:solidFill>
                  <a:srgbClr val="963B21"/>
                </a:solidFill>
                <a:latin typeface="Arial"/>
                <a:cs typeface="Arial"/>
              </a:rPr>
              <a:t>. in </a:t>
            </a:r>
            <a:r>
              <a:rPr lang="en-GB" sz="2100" b="1" cap="small" dirty="0" err="1" smtClean="0">
                <a:solidFill>
                  <a:srgbClr val="963B21"/>
                </a:solidFill>
                <a:latin typeface="Arial"/>
                <a:cs typeface="Arial"/>
              </a:rPr>
              <a:t>africa</a:t>
            </a:r>
            <a:r>
              <a:rPr lang="en-GB" sz="2100" b="1" cap="small" dirty="0" smtClean="0">
                <a:solidFill>
                  <a:srgbClr val="963B21"/>
                </a:solidFill>
                <a:latin typeface="Arial"/>
                <a:cs typeface="Arial"/>
              </a:rPr>
              <a:t> </a:t>
            </a:r>
          </a:p>
        </p:txBody>
      </p:sp>
      <p:sp>
        <p:nvSpPr>
          <p:cNvPr id="22" name="Line 6"/>
          <p:cNvSpPr>
            <a:spLocks noChangeShapeType="1"/>
          </p:cNvSpPr>
          <p:nvPr/>
        </p:nvSpPr>
        <p:spPr bwMode="auto">
          <a:xfrm flipV="1">
            <a:off x="641364" y="816174"/>
            <a:ext cx="7963084" cy="1"/>
          </a:xfrm>
          <a:prstGeom prst="line">
            <a:avLst/>
          </a:prstGeom>
          <a:noFill/>
          <a:ln w="28575">
            <a:solidFill>
              <a:srgbClr val="963B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4753028"/>
              </p:ext>
            </p:extLst>
          </p:nvPr>
        </p:nvGraphicFramePr>
        <p:xfrm>
          <a:off x="1356320" y="1988840"/>
          <a:ext cx="6096000" cy="4450080"/>
        </p:xfrm>
        <a:graphic>
          <a:graphicData uri="http://schemas.openxmlformats.org/drawingml/2006/table">
            <a:tbl>
              <a:tblPr firstRow="1" bandRow="1">
                <a:effectLst>
                  <a:outerShdw blurRad="76200" dir="16920000" sy="23000" kx="-1200000" algn="bl" rotWithShape="0">
                    <a:prstClr val="black">
                      <a:alpha val="20000"/>
                    </a:prstClr>
                  </a:outerShdw>
                </a:effectLst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/>
                          <a:cs typeface="Arial"/>
                        </a:rPr>
                        <a:t>Country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latin typeface="Arial"/>
                          <a:cs typeface="Arial"/>
                        </a:rPr>
                        <a:t>AUM (US$ MN)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 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South 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Africa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277,000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 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Nigeria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19,000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 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Namibia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7,200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 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Kenya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6,300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 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Botswana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5,000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 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Ghana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2,410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 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Tanzania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2,380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 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Uganda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1,200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 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Zambia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630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 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Rwanda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400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Arial"/>
                          <a:ea typeface="Calibri"/>
                          <a:cs typeface="Arial"/>
                        </a:rPr>
                        <a:t> Total</a:t>
                      </a:r>
                      <a:endParaRPr lang="en-US" sz="1600" b="1" dirty="0"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effectLst/>
                          <a:latin typeface="Arial"/>
                          <a:ea typeface="Calibri"/>
                          <a:cs typeface="Arial"/>
                        </a:rPr>
                        <a:t>319,520</a:t>
                      </a:r>
                      <a:endParaRPr lang="en-US" sz="1600" dirty="0"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8667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8388424" y="6237312"/>
            <a:ext cx="432048" cy="620688"/>
          </a:xfrm>
          <a:prstGeom prst="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29" name="Slide Number Placeholder 15"/>
          <p:cNvSpPr>
            <a:spLocks noGrp="1"/>
          </p:cNvSpPr>
          <p:nvPr>
            <p:ph type="sldNum" sz="quarter" idx="10"/>
          </p:nvPr>
        </p:nvSpPr>
        <p:spPr>
          <a:xfrm>
            <a:off x="8408495" y="6453336"/>
            <a:ext cx="339969" cy="188912"/>
          </a:xfrm>
          <a:noFill/>
        </p:spPr>
        <p:txBody>
          <a:bodyPr/>
          <a:lstStyle/>
          <a:p>
            <a:fld id="{43DE6342-CACB-47D9-8E92-192967A1AA38}" type="slidenum">
              <a:rPr lang="fr-FR" sz="1400" b="1" smtClean="0"/>
              <a:pPr/>
              <a:t>4</a:t>
            </a:fld>
            <a:endParaRPr lang="fr-FR" sz="1400" b="1" dirty="0" smtClean="0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534035" y="349206"/>
            <a:ext cx="6846277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GB" sz="2000" b="1" cap="small" dirty="0">
                <a:solidFill>
                  <a:srgbClr val="963B21"/>
                </a:solidFill>
                <a:latin typeface="Arial"/>
                <a:cs typeface="Arial"/>
              </a:rPr>
              <a:t>2</a:t>
            </a:r>
            <a:r>
              <a:rPr lang="en-GB" sz="2000" b="1" cap="small" dirty="0" smtClean="0">
                <a:solidFill>
                  <a:srgbClr val="963B21"/>
                </a:solidFill>
                <a:latin typeface="Arial"/>
                <a:cs typeface="Arial"/>
              </a:rPr>
              <a:t>. </a:t>
            </a:r>
            <a:r>
              <a:rPr lang="en-GB" sz="2100" b="1" cap="small" dirty="0" smtClean="0">
                <a:solidFill>
                  <a:srgbClr val="963B21"/>
                </a:solidFill>
                <a:latin typeface="Arial"/>
                <a:cs typeface="Arial"/>
              </a:rPr>
              <a:t>Investment </a:t>
            </a:r>
            <a:r>
              <a:rPr lang="en-GB" sz="2100" b="1" cap="small" dirty="0" smtClean="0">
                <a:solidFill>
                  <a:srgbClr val="963B21"/>
                </a:solidFill>
                <a:latin typeface="Arial"/>
                <a:cs typeface="Arial"/>
              </a:rPr>
              <a:t>Portfolios</a:t>
            </a:r>
            <a:endParaRPr lang="en-GB" sz="2100" b="1" cap="small" dirty="0">
              <a:solidFill>
                <a:srgbClr val="963B21"/>
              </a:solidFill>
              <a:latin typeface="Arial"/>
              <a:cs typeface="Arial"/>
            </a:endParaRPr>
          </a:p>
        </p:txBody>
      </p:sp>
      <p:sp>
        <p:nvSpPr>
          <p:cNvPr id="22" name="Line 6"/>
          <p:cNvSpPr>
            <a:spLocks noChangeShapeType="1"/>
          </p:cNvSpPr>
          <p:nvPr/>
        </p:nvSpPr>
        <p:spPr bwMode="auto">
          <a:xfrm flipV="1">
            <a:off x="641364" y="816174"/>
            <a:ext cx="7963084" cy="1"/>
          </a:xfrm>
          <a:prstGeom prst="line">
            <a:avLst/>
          </a:prstGeom>
          <a:noFill/>
          <a:ln w="28575">
            <a:solidFill>
              <a:srgbClr val="963B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2" name="Rectangle 1"/>
          <p:cNvSpPr/>
          <p:nvPr/>
        </p:nvSpPr>
        <p:spPr>
          <a:xfrm>
            <a:off x="1259632" y="4653136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spcBef>
                <a:spcPts val="0"/>
              </a:spcBef>
              <a:spcAft>
                <a:spcPts val="1200"/>
              </a:spcAft>
              <a:tabLst>
                <a:tab pos="450850" algn="l"/>
              </a:tabLst>
              <a:defRPr/>
            </a:pPr>
            <a:r>
              <a:rPr lang="en-US" dirty="0">
                <a:solidFill>
                  <a:schemeClr val="bg1"/>
                </a:solidFill>
                <a:latin typeface="Arial"/>
                <a:cs typeface="Arial"/>
              </a:rPr>
              <a:t>Yet, regulations on Infrastructural investments of Pension Fund Assets remain quite restrictive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1124744"/>
            <a:ext cx="7020272" cy="323165"/>
          </a:xfrm>
          <a:prstGeom prst="rect">
            <a:avLst/>
          </a:prstGeom>
          <a:solidFill>
            <a:srgbClr val="963B21"/>
          </a:solidFill>
        </p:spPr>
        <p:txBody>
          <a:bodyPr wrap="square">
            <a:spAutoFit/>
          </a:bodyPr>
          <a:lstStyle/>
          <a:p>
            <a:pPr marL="541338" lvl="1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tabLst>
                <a:tab pos="450850" algn="l"/>
              </a:tabLst>
              <a:defRPr/>
            </a:pPr>
            <a:r>
              <a:rPr lang="en-US" b="1" dirty="0" smtClean="0">
                <a:solidFill>
                  <a:srgbClr val="FFFFFF"/>
                </a:solidFill>
              </a:rPr>
              <a:t>KENYA AND NIGERIA</a:t>
            </a:r>
            <a:r>
              <a:rPr lang="en-US" i="1" dirty="0" smtClean="0">
                <a:solidFill>
                  <a:srgbClr val="FFFFFF"/>
                </a:solidFill>
              </a:rPr>
              <a:t>: Investment Portfolios	</a:t>
            </a:r>
            <a:endParaRPr lang="en-US" i="1" dirty="0">
              <a:solidFill>
                <a:srgbClr val="FFFFFF"/>
              </a:solidFill>
            </a:endParaRPr>
          </a:p>
        </p:txBody>
      </p:sp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5809162"/>
              </p:ext>
            </p:extLst>
          </p:nvPr>
        </p:nvGraphicFramePr>
        <p:xfrm>
          <a:off x="611560" y="1556792"/>
          <a:ext cx="3994151" cy="4035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Char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33758808"/>
              </p:ext>
            </p:extLst>
          </p:nvPr>
        </p:nvGraphicFramePr>
        <p:xfrm>
          <a:off x="4499992" y="1556792"/>
          <a:ext cx="4896544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866367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8388424" y="6237312"/>
            <a:ext cx="432048" cy="620688"/>
          </a:xfrm>
          <a:prstGeom prst="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20080" y="1268760"/>
            <a:ext cx="8460432" cy="100811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29" name="Slide Number Placeholder 15"/>
          <p:cNvSpPr>
            <a:spLocks noGrp="1"/>
          </p:cNvSpPr>
          <p:nvPr>
            <p:ph type="sldNum" sz="quarter" idx="10"/>
          </p:nvPr>
        </p:nvSpPr>
        <p:spPr>
          <a:xfrm>
            <a:off x="8408495" y="6453336"/>
            <a:ext cx="339969" cy="188912"/>
          </a:xfrm>
          <a:noFill/>
        </p:spPr>
        <p:txBody>
          <a:bodyPr/>
          <a:lstStyle/>
          <a:p>
            <a:fld id="{43DE6342-CACB-47D9-8E92-192967A1AA38}" type="slidenum">
              <a:rPr lang="fr-FR" sz="1400" b="1" smtClean="0"/>
              <a:pPr/>
              <a:t>5</a:t>
            </a:fld>
            <a:endParaRPr lang="fr-FR" sz="1400" b="1" dirty="0" smtClean="0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534035" y="349206"/>
            <a:ext cx="6846277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GB" sz="1900" b="1" cap="small" dirty="0" smtClean="0">
                <a:solidFill>
                  <a:srgbClr val="963B21"/>
                </a:solidFill>
                <a:latin typeface="Arial"/>
                <a:cs typeface="Arial"/>
              </a:rPr>
              <a:t>3</a:t>
            </a:r>
            <a:r>
              <a:rPr lang="en-GB" sz="2100" b="1" cap="small" dirty="0" smtClean="0">
                <a:solidFill>
                  <a:srgbClr val="963B21"/>
                </a:solidFill>
                <a:latin typeface="Arial"/>
                <a:cs typeface="Arial"/>
              </a:rPr>
              <a:t>. high-level principle 5</a:t>
            </a:r>
          </a:p>
        </p:txBody>
      </p:sp>
      <p:sp>
        <p:nvSpPr>
          <p:cNvPr id="22" name="Line 6"/>
          <p:cNvSpPr>
            <a:spLocks noChangeShapeType="1"/>
          </p:cNvSpPr>
          <p:nvPr/>
        </p:nvSpPr>
        <p:spPr bwMode="auto">
          <a:xfrm flipV="1">
            <a:off x="641364" y="816174"/>
            <a:ext cx="7963084" cy="1"/>
          </a:xfrm>
          <a:prstGeom prst="line">
            <a:avLst/>
          </a:prstGeom>
          <a:noFill/>
          <a:ln w="28575">
            <a:solidFill>
              <a:srgbClr val="963B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2" name="Rectangle 1"/>
          <p:cNvSpPr/>
          <p:nvPr/>
        </p:nvSpPr>
        <p:spPr>
          <a:xfrm>
            <a:off x="1259632" y="4653136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spcBef>
                <a:spcPts val="0"/>
              </a:spcBef>
              <a:spcAft>
                <a:spcPts val="1200"/>
              </a:spcAft>
              <a:tabLst>
                <a:tab pos="450850" algn="l"/>
              </a:tabLst>
              <a:defRPr/>
            </a:pPr>
            <a:r>
              <a:rPr lang="en-US" dirty="0">
                <a:solidFill>
                  <a:schemeClr val="bg1"/>
                </a:solidFill>
                <a:latin typeface="Arial"/>
                <a:cs typeface="Arial"/>
              </a:rPr>
              <a:t>Yet, regulations on Infrastructural investments of Pension Fund Assets remain quite restrictive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116440" y="1254472"/>
            <a:ext cx="7416000" cy="1022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17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P5 	Financing vehicles and support for long-term investment 	and collaboration among institutional investors</a:t>
            </a:r>
            <a:endParaRPr lang="en-GB" sz="17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755576" y="2780928"/>
            <a:ext cx="8229600" cy="4297363"/>
          </a:xfrm>
        </p:spPr>
        <p:txBody>
          <a:bodyPr>
            <a:normAutofit/>
          </a:bodyPr>
          <a:lstStyle/>
          <a:p>
            <a:pPr lvl="0"/>
            <a:r>
              <a:rPr lang="en-GB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Public intervention in long-term investment projects</a:t>
            </a:r>
          </a:p>
          <a:p>
            <a:pPr lvl="0"/>
            <a:r>
              <a:rPr lang="en-GB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Governmental risk mitigation to long-term investment projects</a:t>
            </a:r>
          </a:p>
          <a:p>
            <a:pPr lvl="0"/>
            <a:r>
              <a:rPr lang="en-GB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Regulatory framework for pooled investment vehicles and securities channelling financing</a:t>
            </a:r>
          </a:p>
          <a:p>
            <a:pPr lvl="0"/>
            <a:r>
              <a:rPr lang="en-GB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Pooled investment vehicles and government support</a:t>
            </a:r>
          </a:p>
          <a:p>
            <a:pPr lvl="0"/>
            <a:r>
              <a:rPr lang="en-GB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Policies to address market failures</a:t>
            </a:r>
          </a:p>
          <a:p>
            <a:pPr lvl="0"/>
            <a:r>
              <a:rPr lang="en-GB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Collaboration and resource sharing amongst institutional investors</a:t>
            </a:r>
          </a:p>
          <a:p>
            <a:pPr marL="514350" indent="-514350">
              <a:buAutoNum type="arabicPeriod"/>
            </a:pPr>
            <a:endParaRPr lang="en-GB" sz="18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520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Text Box 5"/>
          <p:cNvSpPr txBox="1">
            <a:spLocks noChangeArrowheads="1"/>
          </p:cNvSpPr>
          <p:nvPr/>
        </p:nvSpPr>
        <p:spPr bwMode="auto">
          <a:xfrm>
            <a:off x="2511670" y="2952576"/>
            <a:ext cx="4586654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/>
          <a:lstStyle/>
          <a:p>
            <a:pPr marL="381000" indent="-381000" algn="ctr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fr-FR" sz="2200" b="1" dirty="0">
                <a:solidFill>
                  <a:srgbClr val="3B3B3B"/>
                </a:solidFill>
                <a:latin typeface="Calibri" pitchFamily="34" charset="0"/>
                <a:ea typeface="ＭＳ Ｐゴシック" pitchFamily="34" charset="-128"/>
              </a:rPr>
              <a:t>Stefan Nalletamby</a:t>
            </a:r>
            <a:endParaRPr lang="en-GB" sz="2200" b="1" dirty="0">
              <a:solidFill>
                <a:srgbClr val="3B3B3B"/>
              </a:solidFill>
              <a:latin typeface="Calibri" pitchFamily="34" charset="0"/>
              <a:ea typeface="ＭＳ Ｐゴシック" pitchFamily="34" charset="-128"/>
            </a:endParaRPr>
          </a:p>
          <a:p>
            <a:pPr marL="381000" indent="-381000" algn="ctr">
              <a:defRPr/>
            </a:pPr>
            <a:r>
              <a:rPr lang="fr-FR" dirty="0">
                <a:solidFill>
                  <a:srgbClr val="3B3B3B"/>
                </a:solidFill>
                <a:latin typeface="Calibri" pitchFamily="34" charset="0"/>
                <a:ea typeface="ＭＳ Ｐゴシック" pitchFamily="34" charset="-128"/>
              </a:rPr>
              <a:t>Partnership Coordinator</a:t>
            </a:r>
          </a:p>
          <a:p>
            <a:pPr marL="381000" indent="-381000" algn="ctr">
              <a:defRPr/>
            </a:pPr>
            <a:r>
              <a:rPr lang="fr-FR" sz="1800" baseline="0" dirty="0">
                <a:solidFill>
                  <a:schemeClr val="accent5">
                    <a:lumMod val="75000"/>
                  </a:schemeClr>
                </a:solidFill>
                <a:latin typeface="+mj-lt"/>
                <a:ea typeface="Arial Unicode MS" pitchFamily="34" charset="-128"/>
                <a:cs typeface="Arial Unicode MS" pitchFamily="34" charset="-128"/>
                <a:hlinkClick r:id="rId3"/>
              </a:rPr>
              <a:t>s.nalletamby@afdb.org</a:t>
            </a:r>
            <a:endParaRPr lang="en-GB" sz="1800" baseline="0" dirty="0">
              <a:solidFill>
                <a:schemeClr val="accent5">
                  <a:lumMod val="75000"/>
                </a:schemeClr>
              </a:solidFill>
              <a:latin typeface="+mj-lt"/>
              <a:ea typeface="Arial Unicode MS" pitchFamily="34" charset="-128"/>
              <a:cs typeface="Arial Unicode MS" pitchFamily="34" charset="-128"/>
            </a:endParaRPr>
          </a:p>
          <a:p>
            <a:pPr marL="381000" indent="-381000" algn="ctr">
              <a:defRPr/>
            </a:pPr>
            <a:r>
              <a:rPr lang="fr-FR" dirty="0">
                <a:solidFill>
                  <a:srgbClr val="3B3B3B"/>
                </a:solidFill>
                <a:latin typeface="Calibri" pitchFamily="34" charset="0"/>
                <a:ea typeface="ＭＳ Ｐゴシック" pitchFamily="34" charset="-128"/>
              </a:rPr>
              <a:t>Tel: 216-7110-2700</a:t>
            </a:r>
          </a:p>
          <a:p>
            <a:pPr marL="381000" indent="-381000" algn="ctr">
              <a:defRPr/>
            </a:pPr>
            <a:endParaRPr lang="fr-FR" sz="1800" baseline="0" dirty="0" smtClean="0">
              <a:latin typeface="+mj-lt"/>
              <a:ea typeface="Arial Unicode MS" pitchFamily="34" charset="-128"/>
              <a:cs typeface="Arial Unicode MS" pitchFamily="34" charset="-128"/>
            </a:endParaRPr>
          </a:p>
          <a:p>
            <a:pPr marL="381000" indent="-381000" algn="ctr">
              <a:spcBef>
                <a:spcPct val="50000"/>
              </a:spcBef>
              <a:defRPr/>
            </a:pPr>
            <a:endParaRPr lang="fr-FR" dirty="0">
              <a:latin typeface="+mj-lt"/>
              <a:ea typeface="Arial Unicode MS" pitchFamily="34" charset="-128"/>
              <a:cs typeface="Arial Unicode MS" pitchFamily="34" charset="-128"/>
            </a:endParaRPr>
          </a:p>
          <a:p>
            <a:pPr marL="381000" indent="-381000" algn="ctr">
              <a:spcBef>
                <a:spcPct val="50000"/>
              </a:spcBef>
              <a:defRPr/>
            </a:pPr>
            <a:r>
              <a:rPr lang="fr-FR" sz="1800" baseline="0" dirty="0" smtClean="0">
                <a:latin typeface="+mj-lt"/>
                <a:ea typeface="Arial Unicode MS" pitchFamily="34" charset="-128"/>
                <a:cs typeface="Arial Unicode MS" pitchFamily="34" charset="-128"/>
                <a:hlinkClick r:id="rId4"/>
              </a:rPr>
              <a:t>www.mfw4a.org</a:t>
            </a:r>
            <a:r>
              <a:rPr lang="fr-FR" sz="1800" dirty="0" smtClean="0">
                <a:latin typeface="+mj-lt"/>
                <a:ea typeface="Arial Unicode MS" pitchFamily="34" charset="-128"/>
                <a:cs typeface="Arial Unicode MS" pitchFamily="34" charset="-128"/>
              </a:rPr>
              <a:t> </a:t>
            </a:r>
            <a:endParaRPr lang="fr-FR" sz="1800" baseline="0" dirty="0">
              <a:latin typeface="+mj-lt"/>
              <a:ea typeface="Arial Unicode MS" pitchFamily="34" charset="-128"/>
              <a:cs typeface="Arial Unicode MS" pitchFamily="34" charset="-128"/>
            </a:endParaRPr>
          </a:p>
          <a:p>
            <a:pPr marL="381000" indent="-381000" algn="ctr">
              <a:defRPr/>
            </a:pPr>
            <a:endParaRPr lang="en-GB" sz="1800" baseline="0" dirty="0">
              <a:latin typeface="+mj-lt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3328" name="Rechteck 4"/>
          <p:cNvSpPr>
            <a:spLocks noChangeArrowheads="1"/>
          </p:cNvSpPr>
          <p:nvPr/>
        </p:nvSpPr>
        <p:spPr bwMode="auto">
          <a:xfrm>
            <a:off x="1784839" y="1558533"/>
            <a:ext cx="60007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b="1" baseline="0" dirty="0" smtClean="0">
                <a:solidFill>
                  <a:srgbClr val="993300"/>
                </a:solidFill>
                <a:latin typeface="+mj-lt"/>
                <a:ea typeface="+mn-ea"/>
                <a:cs typeface="Calibri" pitchFamily="34" charset="0"/>
              </a:rPr>
              <a:t>Thank you!</a:t>
            </a:r>
          </a:p>
        </p:txBody>
      </p:sp>
      <p:pic>
        <p:nvPicPr>
          <p:cNvPr id="20" name="Image 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4838" y="44450"/>
            <a:ext cx="747712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Image 16" descr="C:\Users\Habib Attia\AppData\Local\Microsoft\Windows\Temporary Internet Files\Content.Outlook\4030530T\Sponsor_Danida Convert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0400" y="3729038"/>
            <a:ext cx="777875" cy="42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Image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6275" y="6296025"/>
            <a:ext cx="431800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Image 5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4850" y="5151438"/>
            <a:ext cx="5032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Image 11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0400" y="1773238"/>
            <a:ext cx="476250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Image 14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33425" y="4608513"/>
            <a:ext cx="474663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Image 13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04850" y="5651500"/>
            <a:ext cx="576263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Image 12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41350" y="2349500"/>
            <a:ext cx="714375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Image 6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74688" y="3068638"/>
            <a:ext cx="60642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Image 9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35000" y="549275"/>
            <a:ext cx="987425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Image 18" descr="C:\Users\Habib Attia\AppData\Local\Microsoft\Windows\Temporary Internet Files\Content.Outlook\4030530T\bmz_en.gif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90550" y="936625"/>
            <a:ext cx="12954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Image 4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88963" y="2708275"/>
            <a:ext cx="96043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32"/>
          <p:cNvPicPr/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268760"/>
            <a:ext cx="648072" cy="432048"/>
          </a:xfrm>
          <a:prstGeom prst="rect">
            <a:avLst/>
          </a:prstGeom>
        </p:spPr>
      </p:pic>
      <p:pic>
        <p:nvPicPr>
          <p:cNvPr id="34" name="Image 2"/>
          <p:cNvPicPr/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221088"/>
            <a:ext cx="648072" cy="360040"/>
          </a:xfrm>
          <a:prstGeom prst="rect">
            <a:avLst/>
          </a:prstGeom>
          <a:noFill/>
          <a:ln>
            <a:noFill/>
          </a:ln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14418</TotalTime>
  <Words>217</Words>
  <Application>Microsoft Office PowerPoint</Application>
  <PresentationFormat>On-screen Show (4:3)</PresentationFormat>
  <Paragraphs>73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 Unicode MS</vt:lpstr>
      <vt:lpstr>ＭＳ Ｐゴシック</vt:lpstr>
      <vt:lpstr>Arial</vt:lpstr>
      <vt:lpstr>Calibri</vt:lpstr>
      <vt:lpstr>RotisSemiSans ExtraBold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Rim</dc:creator>
  <cp:lastModifiedBy>David Ashiagbor</cp:lastModifiedBy>
  <cp:revision>1424</cp:revision>
  <cp:lastPrinted>2013-08-29T08:25:46Z</cp:lastPrinted>
  <dcterms:created xsi:type="dcterms:W3CDTF">2011-09-14T11:12:08Z</dcterms:created>
  <dcterms:modified xsi:type="dcterms:W3CDTF">2013-08-29T14:36:08Z</dcterms:modified>
</cp:coreProperties>
</file>